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4.xml" ContentType="application/vnd.openxmlformats-officedocument.presentationml.slideMaster+xml"/>
  <Override PartName="/ppt/diagrams/colors1.xml" ContentType="application/vnd.openxmlformats-officedocument.drawingml.diagramColors+xml"/>
  <Default Extension="xml" ContentType="application/xml"/>
  <Override PartName="/ppt/tableStyles.xml" ContentType="application/vnd.openxmlformats-officedocument.presentationml.tableStyles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13.xml" ContentType="application/vnd.openxmlformats-officedocument.presentationml.slideMaster+xml"/>
  <Override PartName="/docProps/core.xml" ContentType="application/vnd.openxmlformats-package.core-properties+xml"/>
  <Override PartName="/ppt/theme/theme15.xml" ContentType="application/vnd.openxmlformats-officedocument.theme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Masters/slideMaster7.xml" ContentType="application/vnd.openxmlformats-officedocument.presentationml.slideMaster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slideMasters/slideMaster12.xml" ContentType="application/vnd.openxmlformats-officedocument.presentationml.slideMaster+xml"/>
  <Override PartName="/ppt/theme/theme14.xml" ContentType="application/vnd.openxmlformats-officedocument.theme+xml"/>
  <Override PartName="/ppt/presProps.xml" ContentType="application/vnd.openxmlformats-officedocument.presentationml.presProps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Masters/slideMaster6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Masters/slideMaster11.xml" ContentType="application/vnd.openxmlformats-officedocument.presentationml.slideMaster+xml"/>
  <Override PartName="/ppt/theme/theme13.xml" ContentType="application/vnd.openxmlformats-officedocument.theme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slideMasters/slideMaster5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0.xml" ContentType="application/vnd.openxmlformats-officedocument.presentationml.slideMaster+xml"/>
  <Default Extension="wmf" ContentType="image/x-wmf"/>
  <Override PartName="/docProps/app.xml" ContentType="application/vnd.openxmlformats-officedocument.extended-properties+xml"/>
  <Override PartName="/ppt/theme/theme12.xml" ContentType="application/vnd.openxmlformats-officedocument.theme+xml"/>
  <Override PartName="/ppt/notesSlides/notesSlide4.xml" ContentType="application/vnd.openxmlformats-officedocument.presentationml.notesSlide+xml"/>
  <Override PartName="/ppt/diagrams/quickStyle1.xml" ContentType="application/vnd.openxmlformats-officedocument.drawingml.diagramStyl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slideMasters/slideMaster4.xml" ContentType="application/vnd.openxmlformats-officedocument.presentationml.slideMaster+xml"/>
  <Default Extension="jpeg" ContentType="image/jpeg"/>
  <Override PartName="/ppt/viewProps.xml" ContentType="application/vnd.openxmlformats-officedocument.presentationml.viewProps+xml"/>
  <Override PartName="/ppt/theme/theme9.xml" ContentType="application/vnd.openxmlformats-officedocument.theme+xml"/>
  <Override PartName="/ppt/theme/theme11.xml" ContentType="application/vnd.openxmlformats-officedocument.theme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Masters/slideMaster3.xml" ContentType="application/vnd.openxmlformats-officedocument.presentationml.slideMaster+xml"/>
  <Override PartName="/ppt/theme/theme8.xml" ContentType="application/vnd.openxmlformats-officedocument.theme+xml"/>
  <Override PartName="/ppt/theme/theme10.xml" ContentType="application/vnd.openxmlformats-officedocument.theme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6.xml" ContentType="application/vnd.openxmlformats-officedocument.presentationml.slide+xml"/>
  <Override PartName="/ppt/diagrams/drawing1.xml" ContentType="application/vnd.ms-office.drawingml.diagramDrawing+xml"/>
  <Override PartName="/ppt/slideLayouts/slideLayout6.xml" ContentType="application/vnd.openxmlformats-officedocument.presentationml.slideLayout+xml"/>
  <Override PartName="/ppt/slideMasters/slideMaster9.xml" ContentType="application/vnd.openxmlformats-officedocument.presentationml.slideMaster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96" r:id="rId1"/>
    <p:sldMasterId id="2147483701" r:id="rId2"/>
    <p:sldMasterId id="2147483703" r:id="rId3"/>
    <p:sldMasterId id="2147483705" r:id="rId4"/>
    <p:sldMasterId id="2147483707" r:id="rId5"/>
    <p:sldMasterId id="2147483709" r:id="rId6"/>
    <p:sldMasterId id="2147483714" r:id="rId7"/>
    <p:sldMasterId id="2147483716" r:id="rId8"/>
    <p:sldMasterId id="2147483718" r:id="rId9"/>
    <p:sldMasterId id="2147483720" r:id="rId10"/>
    <p:sldMasterId id="2147483722" r:id="rId11"/>
    <p:sldMasterId id="2147483724" r:id="rId12"/>
    <p:sldMasterId id="2147483726" r:id="rId13"/>
    <p:sldMasterId id="2147483728" r:id="rId14"/>
  </p:sldMasterIdLst>
  <p:notesMasterIdLst>
    <p:notesMasterId r:id="rId34"/>
  </p:notesMasterIdLst>
  <p:sldIdLst>
    <p:sldId id="274" r:id="rId15"/>
    <p:sldId id="283" r:id="rId16"/>
    <p:sldId id="301" r:id="rId17"/>
    <p:sldId id="300" r:id="rId18"/>
    <p:sldId id="302" r:id="rId19"/>
    <p:sldId id="285" r:id="rId20"/>
    <p:sldId id="286" r:id="rId21"/>
    <p:sldId id="287" r:id="rId22"/>
    <p:sldId id="288" r:id="rId23"/>
    <p:sldId id="293" r:id="rId24"/>
    <p:sldId id="266" r:id="rId25"/>
    <p:sldId id="268" r:id="rId26"/>
    <p:sldId id="261" r:id="rId27"/>
    <p:sldId id="259" r:id="rId28"/>
    <p:sldId id="272" r:id="rId29"/>
    <p:sldId id="271" r:id="rId30"/>
    <p:sldId id="270" r:id="rId31"/>
    <p:sldId id="273" r:id="rId32"/>
    <p:sldId id="29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7739" autoAdjust="0"/>
    <p:restoredTop sz="94660"/>
  </p:normalViewPr>
  <p:slideViewPr>
    <p:cSldViewPr>
      <p:cViewPr>
        <p:scale>
          <a:sx n="100" d="100"/>
          <a:sy n="100" d="100"/>
        </p:scale>
        <p:origin x="-1816" y="-10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C5139D-254F-471A-B382-CA0CA73F17C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F9A64E2-CA2A-4631-9BB4-BD8C627DE011}">
      <dgm:prSet phldrT="[Text]" custT="1"/>
      <dgm:spPr>
        <a:xfrm>
          <a:off x="3147059" y="703532"/>
          <a:ext cx="2697480" cy="93804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 defTabSz="914400" rtl="0" eaLnBrk="1" latinLnBrk="0" hangingPunct="1">
            <a:spcBef>
              <a:spcPct val="0"/>
            </a:spcBef>
            <a:buNone/>
          </a:pPr>
          <a:r>
            <a:rPr lang="en-US" sz="5400" b="0" kern="1200" cap="none" spc="0" dirty="0" smtClean="0">
              <a:ln w="1397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rPr>
            <a:t>Career Progress </a:t>
          </a:r>
          <a:endParaRPr lang="en-US" sz="5400" b="0" kern="1200" cap="none" spc="0" dirty="0">
            <a:ln w="13970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j-lt"/>
            <a:ea typeface="+mj-ea"/>
            <a:cs typeface="+mj-cs"/>
          </a:endParaRPr>
        </a:p>
      </dgm:t>
    </dgm:pt>
    <dgm:pt modelId="{2D9049E0-9EBB-49CC-8484-646CDF90B1C2}" type="sibTrans" cxnId="{BF7105F5-C900-4F4D-BA87-95CCD356DBCD}">
      <dgm:prSet/>
      <dgm:spPr/>
      <dgm:t>
        <a:bodyPr/>
        <a:lstStyle/>
        <a:p>
          <a:endParaRPr lang="en-US"/>
        </a:p>
      </dgm:t>
    </dgm:pt>
    <dgm:pt modelId="{8C480D30-A781-4C47-832E-D450307ECC98}" type="parTrans" cxnId="{BF7105F5-C900-4F4D-BA87-95CCD356DBCD}">
      <dgm:prSet/>
      <dgm:spPr/>
      <dgm:t>
        <a:bodyPr/>
        <a:lstStyle/>
        <a:p>
          <a:endParaRPr lang="en-US"/>
        </a:p>
      </dgm:t>
    </dgm:pt>
    <dgm:pt modelId="{16868077-B834-486B-98FD-1CFD4A51B7F6}" type="pres">
      <dgm:prSet presAssocID="{F7C5139D-254F-471A-B382-CA0CA73F17CB}" presName="CompostProcess" presStyleCnt="0">
        <dgm:presLayoutVars>
          <dgm:dir/>
          <dgm:resizeHandles val="exact"/>
        </dgm:presLayoutVars>
      </dgm:prSet>
      <dgm:spPr/>
    </dgm:pt>
    <dgm:pt modelId="{6BCA9702-7C37-4A55-8B0A-5EE9605EE354}" type="pres">
      <dgm:prSet presAssocID="{F7C5139D-254F-471A-B382-CA0CA73F17CB}" presName="arrow" presStyleLbl="bgShp" presStyleIdx="0" presStyleCnt="1" custScaleX="103857" custLinFactNeighborX="-596" custLinFactNeighborY="471"/>
      <dgm:spPr>
        <a:xfrm>
          <a:off x="674369" y="0"/>
          <a:ext cx="7642860" cy="2345108"/>
        </a:xfrm>
        <a:prstGeom prst="rightArrow">
          <a:avLst/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63475EF1-DA2C-4BDD-B088-18C14BAC53A9}" type="pres">
      <dgm:prSet presAssocID="{F7C5139D-254F-471A-B382-CA0CA73F17CB}" presName="linearProcess" presStyleCnt="0"/>
      <dgm:spPr/>
    </dgm:pt>
    <dgm:pt modelId="{3C193FC9-EA12-45BE-9EA5-C7CB5FE99200}" type="pres">
      <dgm:prSet presAssocID="{CF9A64E2-CA2A-4631-9BB4-BD8C627DE011}" presName="textNode" presStyleLbl="node1" presStyleIdx="0" presStyleCnt="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BF7105F5-C900-4F4D-BA87-95CCD356DBCD}" srcId="{F7C5139D-254F-471A-B382-CA0CA73F17CB}" destId="{CF9A64E2-CA2A-4631-9BB4-BD8C627DE011}" srcOrd="0" destOrd="0" parTransId="{8C480D30-A781-4C47-832E-D450307ECC98}" sibTransId="{2D9049E0-9EBB-49CC-8484-646CDF90B1C2}"/>
    <dgm:cxn modelId="{2C6089E3-7C59-4C3B-884A-3BE50AD93379}" type="presOf" srcId="{CF9A64E2-CA2A-4631-9BB4-BD8C627DE011}" destId="{3C193FC9-EA12-45BE-9EA5-C7CB5FE99200}" srcOrd="0" destOrd="0" presId="urn:microsoft.com/office/officeart/2005/8/layout/hProcess9"/>
    <dgm:cxn modelId="{753EA811-4046-49F7-B7FA-BC30C9590C58}" type="presOf" srcId="{F7C5139D-254F-471A-B382-CA0CA73F17CB}" destId="{16868077-B834-486B-98FD-1CFD4A51B7F6}" srcOrd="0" destOrd="0" presId="urn:microsoft.com/office/officeart/2005/8/layout/hProcess9"/>
    <dgm:cxn modelId="{F8C7A979-12AC-4186-AF2E-6A1F23DDBA54}" type="presParOf" srcId="{16868077-B834-486B-98FD-1CFD4A51B7F6}" destId="{6BCA9702-7C37-4A55-8B0A-5EE9605EE354}" srcOrd="0" destOrd="0" presId="urn:microsoft.com/office/officeart/2005/8/layout/hProcess9"/>
    <dgm:cxn modelId="{9D8BA51C-06EA-4F7F-BB14-DB6148F20050}" type="presParOf" srcId="{16868077-B834-486B-98FD-1CFD4A51B7F6}" destId="{63475EF1-DA2C-4BDD-B088-18C14BAC53A9}" srcOrd="1" destOrd="0" presId="urn:microsoft.com/office/officeart/2005/8/layout/hProcess9"/>
    <dgm:cxn modelId="{868C1D4F-7495-4C35-8BAD-13E6410F0046}" type="presParOf" srcId="{63475EF1-DA2C-4BDD-B088-18C14BAC53A9}" destId="{3C193FC9-EA12-45BE-9EA5-C7CB5FE99200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0F794-C951-4CCE-97C5-09D4E80B0FC3}" type="datetimeFigureOut">
              <a:rPr lang="en-US" smtClean="0"/>
              <a:pPr/>
              <a:t>11/7/12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72354-9198-4105-8DD1-433FF860D4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3045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Master File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C4196A-EA10-4A88-9764-F7706E939D3A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4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Master File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3CD0FA-9EB4-433A-818F-EE3FA94ED0EA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8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Master File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3CD0FA-9EB4-433A-818F-EE3FA94ED0EA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8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D4BE4-BD71-4E93-A4C4-79E5240A8F0E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0534" y="454025"/>
            <a:ext cx="7772400" cy="189124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>
                <a:solidFill>
                  <a:schemeClr val="tx1"/>
                </a:solidFill>
                <a:latin typeface="Impact"/>
                <a:cs typeface="Impac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0534" y="4950884"/>
            <a:ext cx="3886199" cy="28786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0FF41-48D7-4373-B9B4-0FE1B982DE4F}" type="datetimeFigureOut">
              <a:rPr lang="en-US" smtClean="0"/>
              <a:pPr/>
              <a:t>11/7/12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6676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37494" y="4908550"/>
            <a:ext cx="2006506" cy="365125"/>
          </a:xfrm>
          <a:prstGeom prst="rect">
            <a:avLst/>
          </a:prstGeom>
        </p:spPr>
        <p:txBody>
          <a:bodyPr/>
          <a:lstStyle/>
          <a:p>
            <a:fld id="{D400FF41-48D7-4373-B9B4-0FE1B982DE4F}" type="datetimeFigureOut">
              <a:rPr lang="en-US" smtClean="0"/>
              <a:pPr/>
              <a:t>11/7/12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87BCB5-FF1B-4127-916F-D24E26D279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37494" y="4908550"/>
            <a:ext cx="2006506" cy="365125"/>
          </a:xfrm>
          <a:prstGeom prst="rect">
            <a:avLst/>
          </a:prstGeom>
        </p:spPr>
        <p:txBody>
          <a:bodyPr/>
          <a:lstStyle/>
          <a:p>
            <a:fld id="{D400FF41-48D7-4373-B9B4-0FE1B982DE4F}" type="datetimeFigureOut">
              <a:rPr lang="en-US" smtClean="0"/>
              <a:pPr/>
              <a:t>11/7/12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A987BCB5-FF1B-4127-916F-D24E26D279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2089606"/>
            <a:ext cx="7086600" cy="2113311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5400"/>
              </a:lnSpc>
              <a:defRPr sz="5800">
                <a:latin typeface="Impact"/>
                <a:cs typeface="Impac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346058"/>
            <a:ext cx="6400800" cy="62406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0">
                <a:solidFill>
                  <a:srgbClr val="A3792C"/>
                </a:solidFill>
                <a:latin typeface="Impact"/>
                <a:cs typeface="Impac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7956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2089606"/>
            <a:ext cx="7086600" cy="2113311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5400"/>
              </a:lnSpc>
              <a:defRPr sz="5800">
                <a:solidFill>
                  <a:srgbClr val="E3AE24"/>
                </a:solidFill>
                <a:latin typeface="Impact"/>
                <a:cs typeface="Impac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346058"/>
            <a:ext cx="6400800" cy="62406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0">
                <a:solidFill>
                  <a:srgbClr val="A3792C"/>
                </a:solidFill>
                <a:latin typeface="Impact"/>
                <a:cs typeface="Impac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992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2089606"/>
            <a:ext cx="7086600" cy="2113311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5400"/>
              </a:lnSpc>
              <a:defRPr sz="5800">
                <a:solidFill>
                  <a:srgbClr val="E3AE24"/>
                </a:solidFill>
                <a:latin typeface="Impact"/>
                <a:cs typeface="Impac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346058"/>
            <a:ext cx="6400800" cy="62406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0">
                <a:solidFill>
                  <a:srgbClr val="A3792C"/>
                </a:solidFill>
                <a:latin typeface="Impact"/>
                <a:cs typeface="Impac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3305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-185220"/>
            <a:ext cx="8229600" cy="1143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ts val="3900"/>
              </a:lnSpc>
              <a:defRPr sz="380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20409"/>
            <a:ext cx="8229600" cy="43685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800">
                <a:latin typeface="Arial"/>
                <a:cs typeface="Arial"/>
              </a:defRPr>
            </a:lvl1pPr>
            <a:lvl2pPr marL="457200" indent="0">
              <a:buNone/>
              <a:defRPr sz="14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400">
                <a:latin typeface="Arial"/>
                <a:cs typeface="Arial"/>
              </a:defRPr>
            </a:lvl4pPr>
            <a:lvl5pPr marL="1828800" indent="0">
              <a:buNone/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7276" y="6344367"/>
            <a:ext cx="4760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C483663-2460-5E4D-A36D-4ED7362332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7577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197" y="902749"/>
            <a:ext cx="6976534" cy="173038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650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97466" y="2743200"/>
            <a:ext cx="3886199" cy="9652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3400">
                <a:solidFill>
                  <a:srgbClr val="756C66"/>
                </a:solidFill>
                <a:latin typeface="Impact"/>
                <a:cs typeface="Impac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6078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197" y="902749"/>
            <a:ext cx="6976534" cy="173038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650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97466" y="2743200"/>
            <a:ext cx="3886199" cy="9652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3400">
                <a:solidFill>
                  <a:srgbClr val="A3792C"/>
                </a:solidFill>
                <a:latin typeface="Impact"/>
                <a:cs typeface="Impac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5666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197" y="902749"/>
            <a:ext cx="6976534" cy="173038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650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97466" y="2743200"/>
            <a:ext cx="3886199" cy="9652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3400">
                <a:solidFill>
                  <a:srgbClr val="756C66"/>
                </a:solidFill>
                <a:latin typeface="Impact"/>
                <a:cs typeface="Impac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3423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-125951"/>
            <a:ext cx="8229600" cy="1014953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ts val="3900"/>
              </a:lnSpc>
              <a:defRPr sz="3800">
                <a:solidFill>
                  <a:srgbClr val="A3792C"/>
                </a:solidFill>
                <a:latin typeface="Impact"/>
                <a:cs typeface="Impac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970769"/>
            <a:ext cx="8229600" cy="4018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4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400">
                <a:latin typeface="Arial"/>
                <a:cs typeface="Arial"/>
              </a:defRPr>
            </a:lvl4pPr>
            <a:lvl5pPr marL="1828800" indent="0">
              <a:buNone/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0676" y="6344367"/>
            <a:ext cx="4760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C483663-2460-5E4D-A36D-4ED7362332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2603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0FF41-48D7-4373-B9B4-0FE1B982DE4F}" type="datetimeFigureOut">
              <a:rPr lang="en-US" smtClean="0"/>
              <a:pPr/>
              <a:t>11/7/12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87BCB5-FF1B-4127-916F-D24E26D279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0FF41-48D7-4373-B9B4-0FE1B982DE4F}" type="datetimeFigureOut">
              <a:rPr lang="en-US" smtClean="0"/>
              <a:pPr/>
              <a:t>11/7/12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A987BCB5-FF1B-4127-916F-D24E26D279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197" y="902749"/>
            <a:ext cx="6976534" cy="173038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650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97466" y="2743200"/>
            <a:ext cx="3886199" cy="9652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3400">
                <a:solidFill>
                  <a:srgbClr val="756C66"/>
                </a:solidFill>
                <a:latin typeface="Impact"/>
                <a:cs typeface="Impac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6078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197" y="902749"/>
            <a:ext cx="6976534" cy="173038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650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97466" y="2743200"/>
            <a:ext cx="3886199" cy="9652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3400">
                <a:solidFill>
                  <a:srgbClr val="A3792C"/>
                </a:solidFill>
                <a:latin typeface="Impact"/>
                <a:cs typeface="Impac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5666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197" y="902749"/>
            <a:ext cx="6976534" cy="173038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650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97466" y="2743200"/>
            <a:ext cx="3886199" cy="9652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3400">
                <a:solidFill>
                  <a:srgbClr val="756C66"/>
                </a:solidFill>
                <a:latin typeface="Impact"/>
                <a:cs typeface="Impac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3423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-125951"/>
            <a:ext cx="8229600" cy="1014953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ts val="3900"/>
              </a:lnSpc>
              <a:defRPr sz="3800">
                <a:solidFill>
                  <a:srgbClr val="A3792C"/>
                </a:solidFill>
                <a:latin typeface="Impact"/>
                <a:cs typeface="Impac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970769"/>
            <a:ext cx="8229600" cy="4018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4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400">
                <a:latin typeface="Arial"/>
                <a:cs typeface="Arial"/>
              </a:defRPr>
            </a:lvl4pPr>
            <a:lvl5pPr marL="1828800" indent="0">
              <a:buNone/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0676" y="6344367"/>
            <a:ext cx="4760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C483663-2460-5E4D-A36D-4ED7362332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2603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1542156"/>
            <a:ext cx="7086600" cy="2113311"/>
          </a:xfrm>
          <a:prstGeom prst="rect">
            <a:avLst/>
          </a:prstGeom>
        </p:spPr>
        <p:txBody>
          <a:bodyPr/>
          <a:lstStyle>
            <a:lvl1pPr algn="l">
              <a:lnSpc>
                <a:spcPts val="5400"/>
              </a:lnSpc>
              <a:defRPr sz="5800">
                <a:latin typeface="Impact"/>
                <a:cs typeface="Impac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5794164"/>
            <a:ext cx="2133600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1" i="0">
                <a:solidFill>
                  <a:srgbClr val="E3AE24"/>
                </a:solidFill>
                <a:latin typeface="Arial"/>
                <a:cs typeface="Arial"/>
              </a:defRPr>
            </a:lvl1pPr>
          </a:lstStyle>
          <a:p>
            <a:fld id="{D400FF41-48D7-4373-B9B4-0FE1B982DE4F}" type="datetimeFigureOut">
              <a:rPr lang="en-US" smtClean="0"/>
              <a:pPr/>
              <a:t>11/7/12</a:t>
            </a:fld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62406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0">
                <a:solidFill>
                  <a:srgbClr val="756C66"/>
                </a:solidFill>
                <a:latin typeface="Impact"/>
                <a:cs typeface="Impac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673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37494" y="4908550"/>
            <a:ext cx="2006506" cy="365125"/>
          </a:xfrm>
          <a:prstGeom prst="rect">
            <a:avLst/>
          </a:prstGeom>
        </p:spPr>
        <p:txBody>
          <a:bodyPr/>
          <a:lstStyle/>
          <a:p>
            <a:fld id="{D400FF41-48D7-4373-B9B4-0FE1B982DE4F}" type="datetimeFigureOut">
              <a:rPr lang="en-US" smtClean="0"/>
              <a:pPr/>
              <a:t>11/7/12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87BCB5-FF1B-4127-916F-D24E26D279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11.xml"/><Relationship Id="rId3" Type="http://schemas.openxmlformats.org/officeDocument/2006/relationships/image" Target="../media/image2.jpeg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12.xml"/><Relationship Id="rId3" Type="http://schemas.openxmlformats.org/officeDocument/2006/relationships/image" Target="../media/image3.jpeg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13.xml"/><Relationship Id="rId3" Type="http://schemas.openxmlformats.org/officeDocument/2006/relationships/image" Target="../media/image4.jpe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1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2.xml"/><Relationship Id="rId3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3.xml"/><Relationship Id="rId3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4.xml"/><Relationship Id="rId3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theme" Target="../theme/theme6.xml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7.xml"/><Relationship Id="rId3" Type="http://schemas.openxmlformats.org/officeDocument/2006/relationships/image" Target="../media/image8.jpeg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8.xml"/><Relationship Id="rId3" Type="http://schemas.openxmlformats.org/officeDocument/2006/relationships/image" Target="../media/image9.jpeg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9.xml"/><Relationship Id="rId3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 pag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560832"/>
            <a:ext cx="9144000" cy="629716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37494" y="4908550"/>
            <a:ext cx="200650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 i="0">
                <a:solidFill>
                  <a:srgbClr val="A3792C"/>
                </a:solidFill>
                <a:latin typeface="Arial"/>
                <a:cs typeface="Arial"/>
              </a:defRPr>
            </a:lvl1pPr>
          </a:lstStyle>
          <a:p>
            <a:fld id="{D400FF41-48D7-4373-B9B4-0FE1B982DE4F}" type="datetimeFigureOut">
              <a:rPr lang="en-US" smtClean="0"/>
              <a:pPr/>
              <a:t>11/7/12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224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700" r:id="rId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7276" y="6344367"/>
            <a:ext cx="4760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C483663-2460-5E4D-A36D-4ED7362332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Purdue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575549" y="6248400"/>
            <a:ext cx="1353312" cy="420624"/>
          </a:xfrm>
          <a:prstGeom prst="rect">
            <a:avLst/>
          </a:prstGeom>
        </p:spPr>
      </p:pic>
      <p:pic>
        <p:nvPicPr>
          <p:cNvPr id="10" name="Picture 9" descr="Content Page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86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977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ction Divid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944880"/>
            <a:ext cx="9144000" cy="591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80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tion Divider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944880"/>
            <a:ext cx="9144000" cy="591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7866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ction Divider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944880"/>
            <a:ext cx="9144000" cy="591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55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0676" y="6344367"/>
            <a:ext cx="4760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C483663-2460-5E4D-A36D-4ED7362332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Purdue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17276" y="6248400"/>
            <a:ext cx="1353312" cy="420624"/>
          </a:xfrm>
          <a:prstGeom prst="rect">
            <a:avLst/>
          </a:prstGeom>
        </p:spPr>
      </p:pic>
      <p:pic>
        <p:nvPicPr>
          <p:cNvPr id="10" name="Picture 9" descr="Content pag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45251"/>
          <a:stretch/>
        </p:blipFill>
        <p:spPr>
          <a:xfrm>
            <a:off x="0" y="0"/>
            <a:ext cx="9144000" cy="804333"/>
          </a:xfrm>
          <a:prstGeom prst="rect">
            <a:avLst/>
          </a:prstGeom>
        </p:spPr>
      </p:pic>
      <p:pic>
        <p:nvPicPr>
          <p:cNvPr id="12" name="Picture 11" descr="Content pag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1388" t="79529" r="7500"/>
          <a:stretch/>
        </p:blipFill>
        <p:spPr>
          <a:xfrm>
            <a:off x="457200" y="1168400"/>
            <a:ext cx="7416800" cy="30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273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ction Divid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944880"/>
            <a:ext cx="9144000" cy="591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80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tion Divider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944880"/>
            <a:ext cx="9144000" cy="591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7866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ction Divider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944880"/>
            <a:ext cx="9144000" cy="591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55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0676" y="6344367"/>
            <a:ext cx="4760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C483663-2460-5E4D-A36D-4ED7362332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Purdue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17276" y="6248400"/>
            <a:ext cx="1353312" cy="420624"/>
          </a:xfrm>
          <a:prstGeom prst="rect">
            <a:avLst/>
          </a:prstGeom>
        </p:spPr>
      </p:pic>
      <p:pic>
        <p:nvPicPr>
          <p:cNvPr id="10" name="Picture 9" descr="Content pag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45251"/>
          <a:stretch/>
        </p:blipFill>
        <p:spPr>
          <a:xfrm>
            <a:off x="0" y="0"/>
            <a:ext cx="9144000" cy="804333"/>
          </a:xfrm>
          <a:prstGeom prst="rect">
            <a:avLst/>
          </a:prstGeom>
        </p:spPr>
      </p:pic>
      <p:pic>
        <p:nvPicPr>
          <p:cNvPr id="12" name="Picture 11" descr="Content pag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1388" t="79529" r="7500"/>
          <a:stretch/>
        </p:blipFill>
        <p:spPr>
          <a:xfrm>
            <a:off x="457200" y="1168400"/>
            <a:ext cx="7416800" cy="30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273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 Pag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19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62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tion Divider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420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616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ction Divider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420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1238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tion Divider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420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264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Department Head Expectations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1" y="4876800"/>
            <a:ext cx="3886199" cy="381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Steve Abel</a:t>
            </a: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914401" y="5350933"/>
            <a:ext cx="3886199" cy="287867"/>
          </a:xfrm>
          <a:prstGeom prst="rect">
            <a:avLst/>
          </a:prstGeom>
        </p:spPr>
        <p:txBody>
          <a:bodyPr lIns="0" tIns="0" rIns="0" bIns="0">
            <a:normAutofit fontScale="85000" lnSpcReduction="10000"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rgbClr val="E3AE24"/>
                </a:solidFill>
                <a:latin typeface="Impact"/>
                <a:ea typeface="+mn-ea"/>
                <a:cs typeface="Impact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Associate Vice Provost for Faculty Affairs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003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>
                <a:latin typeface="Impact" pitchFamily="34" charset="0"/>
              </a:rPr>
              <a:t>Tools to Facilitate Success</a:t>
            </a:r>
            <a:br>
              <a:rPr lang="en-US" sz="6600" dirty="0">
                <a:latin typeface="Impact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114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sz="4400" dirty="0" smtClean="0"/>
              <a:t>Myers-Briggs </a:t>
            </a:r>
            <a:r>
              <a:rPr lang="en-US" sz="4400" dirty="0"/>
              <a:t>Type </a:t>
            </a:r>
            <a:r>
              <a:rPr lang="en-US" sz="4400" dirty="0" smtClean="0"/>
              <a:t>Indicator (MBTI)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875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MBTI: Personality Type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3685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Impact" pitchFamily="34" charset="0"/>
              </a:rPr>
              <a:t>Your Personality Type: </a:t>
            </a:r>
            <a:endParaRPr lang="en-US" sz="2400" dirty="0" smtClean="0">
              <a:latin typeface="Impact" pitchFamily="34" charset="0"/>
            </a:endParaRPr>
          </a:p>
          <a:p>
            <a:pPr lvl="1"/>
            <a:r>
              <a:rPr lang="en-US" sz="1800" dirty="0" smtClean="0">
                <a:latin typeface="+mn-lt"/>
              </a:rPr>
              <a:t>When </a:t>
            </a:r>
            <a:r>
              <a:rPr lang="en-US" sz="1800" dirty="0">
                <a:latin typeface="+mn-lt"/>
              </a:rPr>
              <a:t>you decide on your preference in each category, you </a:t>
            </a:r>
            <a:r>
              <a:rPr lang="en-US" sz="1800" dirty="0" smtClean="0">
                <a:latin typeface="+mn-lt"/>
              </a:rPr>
              <a:t>have your own personality type, </a:t>
            </a:r>
            <a:r>
              <a:rPr lang="en-US" sz="1800" dirty="0">
                <a:latin typeface="+mn-lt"/>
              </a:rPr>
              <a:t>which can be expressed as a code with four letters. </a:t>
            </a:r>
            <a:endParaRPr lang="en-US" sz="1800" dirty="0" smtClean="0">
              <a:latin typeface="+mn-lt"/>
            </a:endParaRPr>
          </a:p>
          <a:p>
            <a:endParaRPr lang="en-US" sz="1400" dirty="0" smtClean="0"/>
          </a:p>
          <a:p>
            <a:r>
              <a:rPr lang="en-US" dirty="0" smtClean="0">
                <a:latin typeface="Impact" pitchFamily="34" charset="0"/>
              </a:rPr>
              <a:t>16 Available Personality Types</a:t>
            </a:r>
            <a:endParaRPr lang="en-US" dirty="0">
              <a:latin typeface="Impact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29225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733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StrengthFinders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356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716" y="2209800"/>
            <a:ext cx="3429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67199" y="1676400"/>
            <a:ext cx="4724401" cy="5099923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dirty="0" smtClean="0"/>
              <a:t>Achiever</a:t>
            </a:r>
          </a:p>
          <a:p>
            <a:r>
              <a:rPr lang="en-US" dirty="0" smtClean="0"/>
              <a:t>Activator</a:t>
            </a:r>
          </a:p>
          <a:p>
            <a:r>
              <a:rPr lang="en-US" dirty="0" smtClean="0"/>
              <a:t>Adaptability</a:t>
            </a:r>
          </a:p>
          <a:p>
            <a:r>
              <a:rPr lang="en-US" dirty="0" smtClean="0"/>
              <a:t>Analytical</a:t>
            </a:r>
          </a:p>
          <a:p>
            <a:r>
              <a:rPr lang="en-US" dirty="0" smtClean="0"/>
              <a:t>Arranger</a:t>
            </a:r>
          </a:p>
          <a:p>
            <a:r>
              <a:rPr lang="en-US" dirty="0" smtClean="0"/>
              <a:t>Belief</a:t>
            </a:r>
          </a:p>
          <a:p>
            <a:r>
              <a:rPr lang="en-US" dirty="0" smtClean="0"/>
              <a:t>Command</a:t>
            </a:r>
          </a:p>
          <a:p>
            <a:r>
              <a:rPr lang="en-US" dirty="0" smtClean="0"/>
              <a:t>Communication</a:t>
            </a:r>
          </a:p>
          <a:p>
            <a:r>
              <a:rPr lang="en-US" dirty="0" smtClean="0"/>
              <a:t>Competition</a:t>
            </a:r>
          </a:p>
          <a:p>
            <a:r>
              <a:rPr lang="en-US" dirty="0" smtClean="0"/>
              <a:t>Connectedness</a:t>
            </a:r>
          </a:p>
          <a:p>
            <a:r>
              <a:rPr lang="en-US" dirty="0" smtClean="0"/>
              <a:t>Consistency</a:t>
            </a:r>
          </a:p>
          <a:p>
            <a:r>
              <a:rPr lang="en-US" dirty="0" smtClean="0"/>
              <a:t>Context</a:t>
            </a:r>
          </a:p>
          <a:p>
            <a:r>
              <a:rPr lang="en-US" dirty="0" smtClean="0"/>
              <a:t>Deliberative</a:t>
            </a:r>
          </a:p>
          <a:p>
            <a:r>
              <a:rPr lang="en-US" dirty="0" smtClean="0"/>
              <a:t>Developer</a:t>
            </a:r>
          </a:p>
          <a:p>
            <a:r>
              <a:rPr lang="en-US" dirty="0" smtClean="0"/>
              <a:t>Discipline</a:t>
            </a:r>
          </a:p>
          <a:p>
            <a:r>
              <a:rPr lang="en-US" dirty="0" smtClean="0"/>
              <a:t>Empathy</a:t>
            </a:r>
          </a:p>
          <a:p>
            <a:r>
              <a:rPr lang="en-US" dirty="0" smtClean="0"/>
              <a:t>Focus</a:t>
            </a:r>
          </a:p>
          <a:p>
            <a:r>
              <a:rPr lang="en-US" dirty="0" smtClean="0"/>
              <a:t>Futuristic</a:t>
            </a:r>
          </a:p>
          <a:p>
            <a:r>
              <a:rPr lang="en-US" dirty="0" smtClean="0"/>
              <a:t>Harmony</a:t>
            </a:r>
          </a:p>
          <a:p>
            <a:r>
              <a:rPr lang="en-US" dirty="0" smtClean="0"/>
              <a:t>Ideation</a:t>
            </a:r>
          </a:p>
          <a:p>
            <a:r>
              <a:rPr lang="en-US" dirty="0" smtClean="0"/>
              <a:t>Includer</a:t>
            </a:r>
          </a:p>
          <a:p>
            <a:r>
              <a:rPr lang="en-US" dirty="0" smtClean="0"/>
              <a:t>Individualization</a:t>
            </a:r>
          </a:p>
          <a:p>
            <a:r>
              <a:rPr lang="en-US" dirty="0" smtClean="0"/>
              <a:t>Input</a:t>
            </a:r>
          </a:p>
          <a:p>
            <a:r>
              <a:rPr lang="en-US" dirty="0" smtClean="0"/>
              <a:t>    Intellection</a:t>
            </a:r>
          </a:p>
          <a:p>
            <a:r>
              <a:rPr lang="en-US" dirty="0" smtClean="0"/>
              <a:t>    Learner</a:t>
            </a:r>
          </a:p>
          <a:p>
            <a:r>
              <a:rPr lang="en-US" dirty="0" smtClean="0"/>
              <a:t>    Maximizer</a:t>
            </a:r>
          </a:p>
          <a:p>
            <a:r>
              <a:rPr lang="en-US" dirty="0" smtClean="0"/>
              <a:t>    Positivity </a:t>
            </a:r>
          </a:p>
          <a:p>
            <a:r>
              <a:rPr lang="en-US" dirty="0" smtClean="0"/>
              <a:t>    Relator</a:t>
            </a:r>
          </a:p>
          <a:p>
            <a:r>
              <a:rPr lang="en-US" dirty="0" smtClean="0"/>
              <a:t>    Responsibility</a:t>
            </a:r>
          </a:p>
          <a:p>
            <a:r>
              <a:rPr lang="en-US" dirty="0" smtClean="0"/>
              <a:t>    Restorative</a:t>
            </a:r>
          </a:p>
          <a:p>
            <a:r>
              <a:rPr lang="en-US" dirty="0" smtClean="0"/>
              <a:t>    Self-Assurance</a:t>
            </a:r>
          </a:p>
          <a:p>
            <a:r>
              <a:rPr lang="en-US" dirty="0" smtClean="0"/>
              <a:t>    Significance</a:t>
            </a:r>
          </a:p>
          <a:p>
            <a:r>
              <a:rPr lang="en-US" dirty="0" smtClean="0"/>
              <a:t>    Strategic</a:t>
            </a:r>
          </a:p>
          <a:p>
            <a:r>
              <a:rPr lang="en-US" dirty="0" smtClean="0"/>
              <a:t>    Woo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StrengthFinders: Themes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035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sz="4400" dirty="0" smtClean="0"/>
              <a:t>DiSC Model of Human Behavior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518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 Classic</a:t>
            </a:r>
            <a:endParaRPr lang="en-US" dirty="0"/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55477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/>
              <a:t>Describes how respondents tend to behave when they</a:t>
            </a:r>
            <a:br>
              <a:rPr lang="en-US" sz="2400" dirty="0" smtClean="0"/>
            </a:br>
            <a:r>
              <a:rPr lang="en-US" sz="2400" dirty="0" smtClean="0"/>
              <a:t>respond emotionally to their environment, especially when the emotions have to do with how they see themselves in relation to the environment.</a:t>
            </a:r>
          </a:p>
          <a:p>
            <a:r>
              <a:rPr lang="en-US" sz="2400" dirty="0" smtClean="0"/>
              <a:t>The level of scores indicates how intensely they react to the perceived relationship.</a:t>
            </a:r>
          </a:p>
          <a:p>
            <a:endParaRPr lang="en-US" sz="2400" dirty="0"/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80301"/>
            <a:ext cx="28575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010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6839103"/>
              </p:ext>
            </p:extLst>
          </p:nvPr>
        </p:nvGraphicFramePr>
        <p:xfrm>
          <a:off x="147415" y="228600"/>
          <a:ext cx="8991600" cy="181313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85750" y="2133600"/>
            <a:ext cx="2749550" cy="4124325"/>
            <a:chOff x="285750" y="2362200"/>
            <a:chExt cx="2749550" cy="4124325"/>
          </a:xfrm>
        </p:grpSpPr>
        <p:grpSp>
          <p:nvGrpSpPr>
            <p:cNvPr id="9" name="Group 8"/>
            <p:cNvGrpSpPr/>
            <p:nvPr/>
          </p:nvGrpSpPr>
          <p:grpSpPr>
            <a:xfrm>
              <a:off x="285750" y="2362200"/>
              <a:ext cx="2749550" cy="4124325"/>
              <a:chOff x="285750" y="2362200"/>
              <a:chExt cx="2749550" cy="4124325"/>
            </a:xfrm>
          </p:grpSpPr>
          <p:pic>
            <p:nvPicPr>
              <p:cNvPr id="15" name="Picture 14"/>
              <p:cNvPicPr/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85750" y="2362200"/>
                <a:ext cx="2749550" cy="4124325"/>
              </a:xfrm>
              <a:prstGeom prst="rect">
                <a:avLst/>
              </a:prstGeom>
            </p:spPr>
          </p:pic>
          <p:cxnSp>
            <p:nvCxnSpPr>
              <p:cNvPr id="16" name="Straight Connector 15"/>
              <p:cNvCxnSpPr>
                <a:endCxn id="11" idx="7"/>
              </p:cNvCxnSpPr>
              <p:nvPr/>
            </p:nvCxnSpPr>
            <p:spPr>
              <a:xfrm flipV="1">
                <a:off x="911787" y="3341641"/>
                <a:ext cx="420410" cy="2209801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7" name="Straight Connector 16"/>
              <p:cNvCxnSpPr>
                <a:stCxn id="11" idx="5"/>
                <a:endCxn id="12" idx="2"/>
              </p:cNvCxnSpPr>
              <p:nvPr/>
            </p:nvCxnSpPr>
            <p:spPr>
              <a:xfrm>
                <a:off x="1332197" y="3287759"/>
                <a:ext cx="475595" cy="1512841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>
                <a:stCxn id="12" idx="0"/>
                <a:endCxn id="13" idx="1"/>
              </p:cNvCxnSpPr>
              <p:nvPr/>
            </p:nvCxnSpPr>
            <p:spPr>
              <a:xfrm>
                <a:off x="1807792" y="4724400"/>
                <a:ext cx="413410" cy="335782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</p:grpSp>
        <p:sp>
          <p:nvSpPr>
            <p:cNvPr id="10" name="Oval 9"/>
            <p:cNvSpPr/>
            <p:nvPr/>
          </p:nvSpPr>
          <p:spPr>
            <a:xfrm flipH="1" flipV="1">
              <a:off x="863838" y="5486400"/>
              <a:ext cx="76200" cy="762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 dirty="0" smtClea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 flipH="1" flipV="1">
              <a:off x="1321038" y="3276600"/>
              <a:ext cx="76200" cy="762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 dirty="0" smtClean="0">
                <a:solidFill>
                  <a:sysClr val="window" lastClr="FFFFFF"/>
                </a:solidFill>
                <a:latin typeface="Calibri"/>
              </a:endParaRPr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9692" y="4724400"/>
              <a:ext cx="76200" cy="7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1202" y="5022082"/>
              <a:ext cx="76200" cy="7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3035300" y="2133601"/>
            <a:ext cx="2749550" cy="4124325"/>
            <a:chOff x="3035300" y="2362201"/>
            <a:chExt cx="2749550" cy="4124325"/>
          </a:xfrm>
        </p:grpSpPr>
        <p:grpSp>
          <p:nvGrpSpPr>
            <p:cNvPr id="20" name="Group 19"/>
            <p:cNvGrpSpPr/>
            <p:nvPr/>
          </p:nvGrpSpPr>
          <p:grpSpPr>
            <a:xfrm>
              <a:off x="3035300" y="2362201"/>
              <a:ext cx="2749550" cy="4124325"/>
              <a:chOff x="3035300" y="2362201"/>
              <a:chExt cx="2749550" cy="4124325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3035300" y="2362201"/>
                <a:ext cx="2749550" cy="4124325"/>
                <a:chOff x="3035300" y="2362201"/>
                <a:chExt cx="2749550" cy="4124325"/>
              </a:xfrm>
            </p:grpSpPr>
            <p:pic>
              <p:nvPicPr>
                <p:cNvPr id="27" name="Picture 26"/>
                <p:cNvPicPr/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35300" y="2362201"/>
                  <a:ext cx="2749550" cy="4124325"/>
                </a:xfrm>
                <a:prstGeom prst="rect">
                  <a:avLst/>
                </a:prstGeom>
              </p:spPr>
            </p:pic>
            <p:pic>
              <p:nvPicPr>
                <p:cNvPr id="28" name="Picture 3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70092" y="3581400"/>
                  <a:ext cx="76200" cy="76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cxnSp>
              <p:nvCxnSpPr>
                <p:cNvPr id="29" name="Straight Connector 28"/>
                <p:cNvCxnSpPr/>
                <p:nvPr/>
              </p:nvCxnSpPr>
              <p:spPr>
                <a:xfrm>
                  <a:off x="3657600" y="3390900"/>
                  <a:ext cx="457914" cy="15240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4559538" y="3607038"/>
                  <a:ext cx="448654" cy="16002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/>
              </p:spPr>
            </p:cxnSp>
          </p:grpSp>
          <p:grpSp>
            <p:nvGrpSpPr>
              <p:cNvPr id="24" name="Group 23"/>
              <p:cNvGrpSpPr/>
              <p:nvPr/>
            </p:nvGrpSpPr>
            <p:grpSpPr>
              <a:xfrm>
                <a:off x="4110884" y="4876800"/>
                <a:ext cx="486754" cy="381000"/>
                <a:chOff x="4110884" y="4876800"/>
                <a:chExt cx="486754" cy="381000"/>
              </a:xfrm>
            </p:grpSpPr>
            <p:pic>
              <p:nvPicPr>
                <p:cNvPr id="25" name="Picture 3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21438" y="5181600"/>
                  <a:ext cx="76200" cy="76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cxnSp>
              <p:nvCxnSpPr>
                <p:cNvPr id="26" name="Straight Connector 25"/>
                <p:cNvCxnSpPr>
                  <a:stCxn id="22" idx="0"/>
                </p:cNvCxnSpPr>
                <p:nvPr/>
              </p:nvCxnSpPr>
              <p:spPr>
                <a:xfrm>
                  <a:off x="4110884" y="4876800"/>
                  <a:ext cx="436192" cy="3429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</p:grpSp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4870" y="3352800"/>
              <a:ext cx="76200" cy="7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2784" y="4876800"/>
              <a:ext cx="76200" cy="7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5784850" y="2133601"/>
            <a:ext cx="2749550" cy="4124325"/>
            <a:chOff x="5784850" y="2362201"/>
            <a:chExt cx="2749550" cy="4124325"/>
          </a:xfrm>
        </p:grpSpPr>
        <p:grpSp>
          <p:nvGrpSpPr>
            <p:cNvPr id="32" name="Group 31"/>
            <p:cNvGrpSpPr/>
            <p:nvPr/>
          </p:nvGrpSpPr>
          <p:grpSpPr>
            <a:xfrm>
              <a:off x="5784850" y="2362201"/>
              <a:ext cx="2749550" cy="4124325"/>
              <a:chOff x="5784850" y="2362201"/>
              <a:chExt cx="2749550" cy="4124325"/>
            </a:xfrm>
          </p:grpSpPr>
          <p:pic>
            <p:nvPicPr>
              <p:cNvPr id="37" name="Picture 36"/>
              <p:cNvPicPr/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784850" y="2362201"/>
                <a:ext cx="2749550" cy="4124325"/>
              </a:xfrm>
              <a:prstGeom prst="rect">
                <a:avLst/>
              </a:prstGeom>
            </p:spPr>
          </p:pic>
          <p:cxnSp>
            <p:nvCxnSpPr>
              <p:cNvPr id="38" name="Straight Connector 37"/>
              <p:cNvCxnSpPr/>
              <p:nvPr/>
            </p:nvCxnSpPr>
            <p:spPr>
              <a:xfrm flipV="1">
                <a:off x="6396170" y="3369892"/>
                <a:ext cx="449368" cy="694346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6854084" y="3386984"/>
                <a:ext cx="447940" cy="198120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40" name="Straight Connector 39"/>
              <p:cNvCxnSpPr/>
              <p:nvPr/>
            </p:nvCxnSpPr>
            <p:spPr>
              <a:xfrm flipV="1">
                <a:off x="7293478" y="3607038"/>
                <a:ext cx="457200" cy="175260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</p:grpSp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8070" y="4030054"/>
              <a:ext cx="76200" cy="7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5984" y="3352800"/>
              <a:ext cx="76200" cy="7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3924" y="5334000"/>
              <a:ext cx="76200" cy="7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1124" y="3581400"/>
              <a:ext cx="76200" cy="7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965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minance style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15760"/>
            <a:ext cx="952500" cy="9620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95400" y="1399163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D is for Dominance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solidFill>
                  <a:srgbClr val="000000"/>
                </a:solidFill>
              </a:rPr>
              <a:t>Emphasis on shaping the environment by overcoming opposition to accomplish results.</a:t>
            </a:r>
            <a:endParaRPr lang="en-US" sz="1400" i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1200" y="1544360"/>
            <a:ext cx="289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</a:rPr>
              <a:t>Getting immediate results </a:t>
            </a:r>
          </a:p>
          <a:p>
            <a:pPr marL="177800" indent="-1778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</a:rPr>
              <a:t>Taking action </a:t>
            </a:r>
          </a:p>
          <a:p>
            <a:pPr marL="177800" indent="-1778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</a:rPr>
              <a:t>Challenging self and others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136194" name="Picture 2" descr="Influence style 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611160"/>
            <a:ext cx="952500" cy="9620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95400" y="2694563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i is for Influence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solidFill>
                  <a:srgbClr val="000000"/>
                </a:solidFill>
              </a:rPr>
              <a:t>Emphasis on shaping the environment by influencing or persuading others.</a:t>
            </a:r>
            <a:endParaRPr lang="en-US" sz="1400" i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2839760"/>
            <a:ext cx="289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</a:rPr>
              <a:t>Taking action</a:t>
            </a:r>
          </a:p>
          <a:p>
            <a:pPr marL="177800" indent="-1778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</a:rPr>
              <a:t>Collaboration</a:t>
            </a:r>
          </a:p>
          <a:p>
            <a:pPr marL="177800" indent="-1778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</a:rPr>
              <a:t>Expressing enthusiasm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136196" name="Picture 4" descr="Steadiness style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906560"/>
            <a:ext cx="952500" cy="9620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95400" y="398276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S is for Steadiness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solidFill>
                  <a:srgbClr val="000000"/>
                </a:solidFill>
              </a:rPr>
              <a:t>Emphasis on cooperating with others within existing circumstances to carry out the task.</a:t>
            </a:r>
            <a:endParaRPr lang="en-US" sz="1400" i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4135160"/>
            <a:ext cx="304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</a:rPr>
              <a:t>Giving support</a:t>
            </a:r>
          </a:p>
          <a:p>
            <a:pPr marL="177800" indent="-1778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</a:rPr>
              <a:t>Collaboration</a:t>
            </a:r>
          </a:p>
          <a:p>
            <a:pPr marL="177800" indent="-1778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</a:rPr>
              <a:t>Maintaining stability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136198" name="Picture 6" descr="Concientiousness style ic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5201960"/>
            <a:ext cx="952500" cy="96202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295400" y="5278160"/>
            <a:ext cx="4191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C is for Conscientiousness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solidFill>
                  <a:srgbClr val="000000"/>
                </a:solidFill>
              </a:rPr>
              <a:t>Emphasis on working conscientiously within existing circumstances to ensure quality and accuracy.</a:t>
            </a:r>
            <a:endParaRPr lang="en-US" sz="1400" i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5453896"/>
            <a:ext cx="320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</a:rPr>
              <a:t>Ensuring accuracy</a:t>
            </a:r>
          </a:p>
          <a:p>
            <a:pPr marL="177800" indent="-1778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</a:rPr>
              <a:t>Maintaining stability</a:t>
            </a:r>
          </a:p>
          <a:p>
            <a:pPr marL="177800" indent="-1778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</a:rPr>
              <a:t>Challenging assumptions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24600" y="116336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Priorities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28600" y="2458760"/>
            <a:ext cx="8686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28600" y="3754160"/>
            <a:ext cx="8686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8600" y="5049560"/>
            <a:ext cx="8686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the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177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 and Questions</a:t>
            </a:r>
            <a:endParaRPr lang="en-US" dirty="0"/>
          </a:p>
        </p:txBody>
      </p:sp>
      <p:pic>
        <p:nvPicPr>
          <p:cNvPr id="4098" name="Picture 2" descr="C:\Users\abels\AppData\Local\Microsoft\Windows\Temporary Internet Files\Content.IE5\6YI0PRG6\MC90043440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0962" y="2474912"/>
            <a:ext cx="1362075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bels\AppData\Local\Microsoft\Windows\Temporary Internet Files\Content.IE5\6YI0PRG6\MC90043440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57400"/>
            <a:ext cx="3657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941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534400" cy="6096000"/>
          </a:xfrm>
        </p:spPr>
        <p:txBody>
          <a:bodyPr>
            <a:normAutofit/>
          </a:bodyPr>
          <a:lstStyle/>
          <a:p>
            <a:r>
              <a:rPr lang="en-US" sz="2300" dirty="0" smtClean="0">
                <a:latin typeface="Impact" pitchFamily="34" charset="0"/>
              </a:rPr>
              <a:t>Distribution of effort</a:t>
            </a:r>
          </a:p>
          <a:p>
            <a:pPr lvl="1"/>
            <a:r>
              <a:rPr lang="en-US" sz="1600" dirty="0" smtClean="0">
                <a:latin typeface="+mn-lt"/>
              </a:rPr>
              <a:t>Know your distribution of effort</a:t>
            </a:r>
          </a:p>
          <a:p>
            <a:pPr lvl="1"/>
            <a:r>
              <a:rPr lang="en-US" sz="1600" dirty="0">
                <a:latin typeface="+mn-lt"/>
              </a:rPr>
              <a:t>	</a:t>
            </a:r>
            <a:r>
              <a:rPr lang="en-US" sz="1600" dirty="0" smtClean="0">
                <a:latin typeface="+mn-lt"/>
              </a:rPr>
              <a:t>Learning/teaching </a:t>
            </a:r>
          </a:p>
          <a:p>
            <a:pPr lvl="1"/>
            <a:r>
              <a:rPr lang="en-US" sz="1600" dirty="0">
                <a:latin typeface="+mn-lt"/>
              </a:rPr>
              <a:t>	</a:t>
            </a:r>
            <a:r>
              <a:rPr lang="en-US" sz="1600" dirty="0" smtClean="0">
                <a:latin typeface="+mn-lt"/>
              </a:rPr>
              <a:t>Discovery/scholarship</a:t>
            </a:r>
          </a:p>
          <a:p>
            <a:pPr lvl="1"/>
            <a:r>
              <a:rPr lang="en-US" sz="1600" dirty="0">
                <a:latin typeface="+mn-lt"/>
              </a:rPr>
              <a:t>	</a:t>
            </a:r>
            <a:r>
              <a:rPr lang="en-US" sz="1600" dirty="0" smtClean="0">
                <a:latin typeface="+mn-lt"/>
              </a:rPr>
              <a:t>Engagement/service</a:t>
            </a:r>
            <a:endParaRPr lang="en-US" sz="1600" dirty="0">
              <a:latin typeface="+mn-lt"/>
            </a:endParaRPr>
          </a:p>
          <a:p>
            <a:pPr lvl="1"/>
            <a:r>
              <a:rPr lang="en-US" sz="1600" dirty="0">
                <a:latin typeface="+mn-lt"/>
              </a:rPr>
              <a:t>Identify metrics that relate to you and your goals</a:t>
            </a:r>
          </a:p>
          <a:p>
            <a:pPr lvl="1"/>
            <a:r>
              <a:rPr lang="en-US" sz="1600" dirty="0">
                <a:latin typeface="+mn-lt"/>
              </a:rPr>
              <a:t>Align your activities </a:t>
            </a:r>
            <a:r>
              <a:rPr lang="en-US" sz="1600" dirty="0" smtClean="0">
                <a:latin typeface="+mn-lt"/>
              </a:rPr>
              <a:t>accordingly</a:t>
            </a:r>
          </a:p>
          <a:p>
            <a:r>
              <a:rPr lang="en-US" sz="2100" dirty="0" smtClean="0">
                <a:latin typeface="Impact" pitchFamily="34" charset="0"/>
              </a:rPr>
              <a:t>Strategic plan</a:t>
            </a:r>
          </a:p>
          <a:p>
            <a:pPr lvl="1"/>
            <a:r>
              <a:rPr lang="en-US" sz="1600" dirty="0" smtClean="0">
                <a:latin typeface="+mn-lt"/>
              </a:rPr>
              <a:t>Know the strategic plan from the University, College/School, Department</a:t>
            </a:r>
          </a:p>
          <a:p>
            <a:pPr lvl="1"/>
            <a:r>
              <a:rPr lang="en-US" sz="1600" dirty="0" smtClean="0">
                <a:latin typeface="+mn-lt"/>
              </a:rPr>
              <a:t>Identify metrics that relate to you and your goals</a:t>
            </a:r>
          </a:p>
          <a:p>
            <a:pPr lvl="1"/>
            <a:r>
              <a:rPr lang="en-US" sz="1600" dirty="0" smtClean="0">
                <a:latin typeface="+mn-lt"/>
              </a:rPr>
              <a:t>Align your activities accordingly</a:t>
            </a:r>
          </a:p>
          <a:p>
            <a:endParaRPr lang="en-US" sz="8400" dirty="0" smtClean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68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4922147"/>
          </a:xfrm>
        </p:spPr>
        <p:txBody>
          <a:bodyPr/>
          <a:lstStyle/>
          <a:p>
            <a:r>
              <a:rPr lang="en-US" sz="2100" dirty="0">
                <a:latin typeface="Impact" pitchFamily="34" charset="0"/>
              </a:rPr>
              <a:t>Guidelines for annual performance review</a:t>
            </a:r>
          </a:p>
          <a:p>
            <a:pPr marL="0" lvl="1">
              <a:spcBef>
                <a:spcPts val="0"/>
              </a:spcBef>
            </a:pPr>
            <a:r>
              <a:rPr lang="en-US" sz="3400" dirty="0">
                <a:latin typeface="Impact" pitchFamily="34" charset="0"/>
              </a:rPr>
              <a:t>	</a:t>
            </a:r>
            <a:r>
              <a:rPr lang="en-US" sz="1600" dirty="0">
                <a:latin typeface="+mn-lt"/>
                <a:cs typeface="Calibri" pitchFamily="34" charset="0"/>
              </a:rPr>
              <a:t>Secure a copy of the guidelines for annual performance </a:t>
            </a:r>
            <a:r>
              <a:rPr lang="en-US" sz="1600" dirty="0" smtClean="0">
                <a:latin typeface="+mn-lt"/>
                <a:cs typeface="Calibri" pitchFamily="34" charset="0"/>
              </a:rPr>
              <a:t>review</a:t>
            </a:r>
          </a:p>
          <a:p>
            <a:pPr marL="0" lvl="1">
              <a:spcBef>
                <a:spcPts val="0"/>
              </a:spcBef>
            </a:pPr>
            <a:r>
              <a:rPr lang="en-US" sz="1600" dirty="0">
                <a:latin typeface="+mn-lt"/>
                <a:cs typeface="Calibri" pitchFamily="34" charset="0"/>
              </a:rPr>
              <a:t>	</a:t>
            </a:r>
            <a:r>
              <a:rPr lang="en-US" sz="1600" dirty="0" smtClean="0">
                <a:latin typeface="+mn-lt"/>
                <a:cs typeface="Calibri" pitchFamily="34" charset="0"/>
              </a:rPr>
              <a:t>Example:</a:t>
            </a:r>
          </a:p>
          <a:p>
            <a:pPr marL="0" lvl="1">
              <a:spcBef>
                <a:spcPts val="0"/>
              </a:spcBef>
            </a:pPr>
            <a:r>
              <a:rPr lang="en-US" sz="1600" dirty="0">
                <a:latin typeface="+mn-lt"/>
                <a:cs typeface="Calibri" pitchFamily="34" charset="0"/>
              </a:rPr>
              <a:t>	</a:t>
            </a:r>
            <a:r>
              <a:rPr lang="en-US" sz="1600" dirty="0" smtClean="0">
                <a:latin typeface="+mn-lt"/>
                <a:cs typeface="Calibri" pitchFamily="34" charset="0"/>
              </a:rPr>
              <a:t>	Teaching</a:t>
            </a:r>
          </a:p>
          <a:p>
            <a:pPr marL="0" lvl="1">
              <a:spcBef>
                <a:spcPts val="0"/>
              </a:spcBef>
            </a:pPr>
            <a:r>
              <a:rPr lang="en-US" sz="1600" dirty="0">
                <a:latin typeface="+mn-lt"/>
                <a:cs typeface="Calibri" pitchFamily="34" charset="0"/>
              </a:rPr>
              <a:t>	</a:t>
            </a:r>
            <a:r>
              <a:rPr lang="en-US" sz="1600" dirty="0" smtClean="0">
                <a:latin typeface="+mn-lt"/>
                <a:cs typeface="Calibri" pitchFamily="34" charset="0"/>
              </a:rPr>
              <a:t>		Undergraduate/professional</a:t>
            </a:r>
          </a:p>
          <a:p>
            <a:pPr marL="0" lvl="1">
              <a:spcBef>
                <a:spcPts val="0"/>
              </a:spcBef>
            </a:pPr>
            <a:r>
              <a:rPr lang="en-US" sz="1600" dirty="0">
                <a:latin typeface="+mn-lt"/>
                <a:cs typeface="Calibri" pitchFamily="34" charset="0"/>
              </a:rPr>
              <a:t>	</a:t>
            </a:r>
            <a:r>
              <a:rPr lang="en-US" sz="1600" dirty="0" smtClean="0">
                <a:latin typeface="+mn-lt"/>
                <a:cs typeface="Calibri" pitchFamily="34" charset="0"/>
              </a:rPr>
              <a:t>		Graduate</a:t>
            </a:r>
          </a:p>
          <a:p>
            <a:pPr marL="0" lvl="1">
              <a:spcBef>
                <a:spcPts val="0"/>
              </a:spcBef>
            </a:pPr>
            <a:r>
              <a:rPr lang="en-US" sz="1600" dirty="0">
                <a:latin typeface="+mn-lt"/>
                <a:cs typeface="Calibri" pitchFamily="34" charset="0"/>
              </a:rPr>
              <a:t>		</a:t>
            </a:r>
            <a:r>
              <a:rPr lang="en-US" sz="1600" dirty="0" smtClean="0">
                <a:latin typeface="+mn-lt"/>
                <a:cs typeface="Calibri" pitchFamily="34" charset="0"/>
              </a:rPr>
              <a:t>Evidence of teaching/learning effectiveness</a:t>
            </a:r>
          </a:p>
          <a:p>
            <a:pPr marL="0" lvl="1">
              <a:spcBef>
                <a:spcPts val="0"/>
              </a:spcBef>
            </a:pPr>
            <a:r>
              <a:rPr lang="en-US" sz="1600" dirty="0">
                <a:latin typeface="+mn-lt"/>
                <a:cs typeface="Calibri" pitchFamily="34" charset="0"/>
              </a:rPr>
              <a:t>	</a:t>
            </a:r>
            <a:r>
              <a:rPr lang="en-US" sz="1600" dirty="0" smtClean="0">
                <a:latin typeface="+mn-lt"/>
                <a:cs typeface="Calibri" pitchFamily="34" charset="0"/>
              </a:rPr>
              <a:t>	</a:t>
            </a:r>
            <a:r>
              <a:rPr lang="en-US" sz="1600" dirty="0" err="1" smtClean="0">
                <a:latin typeface="+mn-lt"/>
                <a:cs typeface="Calibri" pitchFamily="34" charset="0"/>
              </a:rPr>
              <a:t>Grantsmanship</a:t>
            </a:r>
            <a:endParaRPr lang="en-US" sz="1600" dirty="0" smtClean="0">
              <a:latin typeface="+mn-lt"/>
              <a:cs typeface="Calibri" pitchFamily="34" charset="0"/>
            </a:endParaRPr>
          </a:p>
          <a:p>
            <a:pPr marL="0" lvl="1">
              <a:spcBef>
                <a:spcPts val="0"/>
              </a:spcBef>
            </a:pPr>
            <a:r>
              <a:rPr lang="en-US" sz="1600" dirty="0">
                <a:latin typeface="+mn-lt"/>
                <a:cs typeface="Calibri" pitchFamily="34" charset="0"/>
              </a:rPr>
              <a:t>	</a:t>
            </a:r>
            <a:r>
              <a:rPr lang="en-US" sz="1600" dirty="0" smtClean="0">
                <a:latin typeface="+mn-lt"/>
                <a:cs typeface="Calibri" pitchFamily="34" charset="0"/>
              </a:rPr>
              <a:t>	Presentations</a:t>
            </a:r>
          </a:p>
          <a:p>
            <a:pPr marL="0" lvl="1">
              <a:spcBef>
                <a:spcPts val="0"/>
              </a:spcBef>
            </a:pPr>
            <a:r>
              <a:rPr lang="en-US" sz="1600" dirty="0">
                <a:latin typeface="+mn-lt"/>
                <a:cs typeface="Calibri" pitchFamily="34" charset="0"/>
              </a:rPr>
              <a:t>	</a:t>
            </a:r>
            <a:r>
              <a:rPr lang="en-US" sz="1600" dirty="0" smtClean="0">
                <a:latin typeface="+mn-lt"/>
                <a:cs typeface="Calibri" pitchFamily="34" charset="0"/>
              </a:rPr>
              <a:t>	Scholarly publications</a:t>
            </a:r>
          </a:p>
          <a:p>
            <a:pPr marL="0" lvl="1">
              <a:spcBef>
                <a:spcPts val="0"/>
              </a:spcBef>
            </a:pPr>
            <a:r>
              <a:rPr lang="en-US" sz="1600" dirty="0">
                <a:latin typeface="+mn-lt"/>
                <a:cs typeface="Calibri" pitchFamily="34" charset="0"/>
              </a:rPr>
              <a:t>	</a:t>
            </a:r>
            <a:r>
              <a:rPr lang="en-US" sz="1600" dirty="0" smtClean="0">
                <a:latin typeface="+mn-lt"/>
                <a:cs typeface="Calibri" pitchFamily="34" charset="0"/>
              </a:rPr>
              <a:t>	Engagement</a:t>
            </a:r>
          </a:p>
          <a:p>
            <a:pPr marL="0" lvl="1">
              <a:spcBef>
                <a:spcPts val="0"/>
              </a:spcBef>
            </a:pPr>
            <a:r>
              <a:rPr lang="en-US" sz="1600" dirty="0">
                <a:latin typeface="+mn-lt"/>
                <a:cs typeface="Calibri" pitchFamily="34" charset="0"/>
              </a:rPr>
              <a:t>	</a:t>
            </a:r>
            <a:r>
              <a:rPr lang="en-US" sz="1600" dirty="0" smtClean="0">
                <a:latin typeface="+mn-lt"/>
                <a:cs typeface="Calibri" pitchFamily="34" charset="0"/>
              </a:rPr>
              <a:t>	Citizenship</a:t>
            </a:r>
          </a:p>
          <a:p>
            <a:pPr marL="0" lvl="1">
              <a:spcBef>
                <a:spcPts val="0"/>
              </a:spcBef>
            </a:pPr>
            <a:r>
              <a:rPr lang="en-US" sz="1600" dirty="0">
                <a:latin typeface="+mn-lt"/>
                <a:cs typeface="Calibri" pitchFamily="34" charset="0"/>
              </a:rPr>
              <a:t>	</a:t>
            </a:r>
            <a:r>
              <a:rPr lang="en-US" sz="1600" dirty="0" smtClean="0">
                <a:latin typeface="+mn-lt"/>
                <a:cs typeface="Calibri" pitchFamily="34" charset="0"/>
              </a:rPr>
              <a:t>	Awards</a:t>
            </a:r>
          </a:p>
          <a:p>
            <a:pPr marL="0" lvl="1">
              <a:spcBef>
                <a:spcPts val="0"/>
              </a:spcBef>
            </a:pPr>
            <a:r>
              <a:rPr lang="en-US" sz="1600" dirty="0">
                <a:latin typeface="+mn-lt"/>
                <a:cs typeface="Calibri" pitchFamily="34" charset="0"/>
              </a:rPr>
              <a:t>	</a:t>
            </a:r>
            <a:r>
              <a:rPr lang="en-US" sz="1600" dirty="0" smtClean="0">
                <a:latin typeface="+mn-lt"/>
                <a:cs typeface="Calibri" pitchFamily="34" charset="0"/>
              </a:rPr>
              <a:t>	Teamwork</a:t>
            </a:r>
          </a:p>
          <a:p>
            <a:pPr marL="0" lvl="1">
              <a:spcBef>
                <a:spcPts val="0"/>
              </a:spcBef>
            </a:pPr>
            <a:r>
              <a:rPr lang="en-US" sz="1600" dirty="0">
                <a:latin typeface="+mn-lt"/>
                <a:cs typeface="Calibri" pitchFamily="34" charset="0"/>
              </a:rPr>
              <a:t>	</a:t>
            </a:r>
            <a:r>
              <a:rPr lang="en-US" sz="1600" dirty="0" smtClean="0">
                <a:latin typeface="+mn-lt"/>
                <a:cs typeface="Calibri" pitchFamily="34" charset="0"/>
              </a:rPr>
              <a:t>	Goals</a:t>
            </a:r>
          </a:p>
          <a:p>
            <a:pPr marL="0" lvl="1">
              <a:spcBef>
                <a:spcPts val="0"/>
              </a:spcBef>
            </a:pPr>
            <a:r>
              <a:rPr lang="en-US" sz="1600" dirty="0">
                <a:latin typeface="+mn-lt"/>
                <a:cs typeface="Calibri" pitchFamily="34" charset="0"/>
              </a:rPr>
              <a:t>	</a:t>
            </a:r>
            <a:r>
              <a:rPr lang="en-US" sz="1600" dirty="0" smtClean="0">
                <a:latin typeface="+mn-lt"/>
                <a:cs typeface="Calibri" pitchFamily="34" charset="0"/>
              </a:rPr>
              <a:t>	Process for the provision of written feedback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095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5562600"/>
          </a:xfrm>
        </p:spPr>
        <p:txBody>
          <a:bodyPr>
            <a:normAutofit/>
          </a:bodyPr>
          <a:lstStyle/>
          <a:p>
            <a:r>
              <a:rPr lang="en-US" sz="2100" dirty="0">
                <a:latin typeface="Impact" pitchFamily="34" charset="0"/>
              </a:rPr>
              <a:t>Faculty orientation</a:t>
            </a:r>
          </a:p>
          <a:p>
            <a:r>
              <a:rPr lang="en-US" dirty="0"/>
              <a:t>	</a:t>
            </a:r>
            <a:r>
              <a:rPr lang="en-US" sz="1600" dirty="0">
                <a:latin typeface="+mn-lt"/>
              </a:rPr>
              <a:t>Orientation </a:t>
            </a:r>
            <a:r>
              <a:rPr lang="en-US" sz="1600" dirty="0" smtClean="0">
                <a:latin typeface="+mn-lt"/>
              </a:rPr>
              <a:t>checklist and plan</a:t>
            </a:r>
            <a:endParaRPr lang="en-US" sz="1600" dirty="0">
              <a:latin typeface="+mn-lt"/>
            </a:endParaRPr>
          </a:p>
          <a:p>
            <a:pPr lvl="1">
              <a:spcBef>
                <a:spcPts val="0"/>
              </a:spcBef>
            </a:pPr>
            <a:r>
              <a:rPr lang="en-US" sz="1600" dirty="0">
                <a:latin typeface="+mn-lt"/>
              </a:rPr>
              <a:t>	Annual faculty expectations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latin typeface="+mn-lt"/>
              </a:rPr>
              <a:t>	Guidelines for promotion and/or </a:t>
            </a:r>
            <a:r>
              <a:rPr lang="en-US" sz="1600" dirty="0" smtClean="0">
                <a:latin typeface="+mn-lt"/>
              </a:rPr>
              <a:t>tenure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latin typeface="+mn-lt"/>
              </a:rPr>
              <a:t>	</a:t>
            </a:r>
            <a:r>
              <a:rPr lang="en-US" sz="1600" dirty="0" smtClean="0">
                <a:latin typeface="+mn-lt"/>
              </a:rPr>
              <a:t>Journal listing (required for promotion process)</a:t>
            </a:r>
            <a:endParaRPr lang="en-US" sz="1600" dirty="0">
              <a:latin typeface="+mn-lt"/>
            </a:endParaRPr>
          </a:p>
          <a:p>
            <a:pPr lvl="1">
              <a:spcBef>
                <a:spcPts val="0"/>
              </a:spcBef>
            </a:pPr>
            <a:r>
              <a:rPr lang="en-US" sz="1600" dirty="0">
                <a:latin typeface="+mn-lt"/>
              </a:rPr>
              <a:t>	Format for promotion and/or tenure document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latin typeface="+mn-lt"/>
              </a:rPr>
              <a:t>	Guidelines for evaluation of </a:t>
            </a:r>
            <a:r>
              <a:rPr lang="en-US" sz="1600" dirty="0" smtClean="0">
                <a:latin typeface="+mn-lt"/>
              </a:rPr>
              <a:t>teaching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latin typeface="+mn-lt"/>
              </a:rPr>
              <a:t>	</a:t>
            </a:r>
            <a:r>
              <a:rPr lang="en-US" sz="1600" dirty="0" smtClean="0">
                <a:latin typeface="+mn-lt"/>
              </a:rPr>
              <a:t>Development plan moving toward promotion and/or tenure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latin typeface="+mn-lt"/>
              </a:rPr>
              <a:t>	</a:t>
            </a:r>
            <a:r>
              <a:rPr lang="en-US" sz="1600" dirty="0" smtClean="0">
                <a:latin typeface="+mn-lt"/>
              </a:rPr>
              <a:t>Mentoring plan (individual mentors for teaching, research)</a:t>
            </a:r>
            <a:endParaRPr lang="en-US" sz="1600" dirty="0">
              <a:latin typeface="+mn-lt"/>
            </a:endParaRPr>
          </a:p>
          <a:p>
            <a:r>
              <a:rPr lang="en-US" sz="2100" dirty="0" smtClean="0">
                <a:latin typeface="Impact" pitchFamily="34" charset="0"/>
              </a:rPr>
              <a:t>Criteria and format for promotion document</a:t>
            </a:r>
            <a:endParaRPr lang="en-US" sz="2100" dirty="0">
              <a:latin typeface="Impact" pitchFamily="34" charset="0"/>
            </a:endParaRPr>
          </a:p>
          <a:p>
            <a:r>
              <a:rPr lang="en-US" dirty="0"/>
              <a:t>	</a:t>
            </a:r>
            <a:r>
              <a:rPr lang="en-US" sz="1600" dirty="0" smtClean="0">
                <a:latin typeface="+mn-lt"/>
              </a:rPr>
              <a:t>What are the criteria?</a:t>
            </a:r>
          </a:p>
          <a:p>
            <a:r>
              <a:rPr lang="en-US" sz="1600" dirty="0">
                <a:latin typeface="+mn-lt"/>
              </a:rPr>
              <a:t>	</a:t>
            </a:r>
            <a:r>
              <a:rPr lang="en-US" sz="1600" dirty="0" smtClean="0">
                <a:latin typeface="+mn-lt"/>
              </a:rPr>
              <a:t>How are you evaluated relative to promotion and how is this different from the annual merit 	salary review?</a:t>
            </a:r>
          </a:p>
          <a:p>
            <a:r>
              <a:rPr lang="en-US" sz="1600" dirty="0">
                <a:latin typeface="+mn-lt"/>
              </a:rPr>
              <a:t>	</a:t>
            </a:r>
            <a:r>
              <a:rPr lang="en-US" sz="1600" dirty="0" smtClean="0">
                <a:latin typeface="+mn-lt"/>
              </a:rPr>
              <a:t>	Frequency of evaluation</a:t>
            </a:r>
          </a:p>
          <a:p>
            <a:r>
              <a:rPr lang="en-US" sz="1600" dirty="0">
                <a:latin typeface="+mn-lt"/>
              </a:rPr>
              <a:t>	</a:t>
            </a:r>
            <a:r>
              <a:rPr lang="en-US" sz="1600" dirty="0" smtClean="0">
                <a:latin typeface="+mn-lt"/>
              </a:rPr>
              <a:t>	Evaluators</a:t>
            </a:r>
          </a:p>
          <a:p>
            <a:r>
              <a:rPr lang="en-US" sz="1600" dirty="0">
                <a:latin typeface="+mn-lt"/>
              </a:rPr>
              <a:t>	</a:t>
            </a:r>
            <a:r>
              <a:rPr lang="en-US" sz="1600" dirty="0" smtClean="0">
                <a:latin typeface="+mn-lt"/>
              </a:rPr>
              <a:t>	Is there a formal third year evaluation?</a:t>
            </a:r>
          </a:p>
          <a:p>
            <a:r>
              <a:rPr lang="en-US" sz="1600" dirty="0">
                <a:latin typeface="+mn-lt"/>
              </a:rPr>
              <a:t>	</a:t>
            </a:r>
            <a:r>
              <a:rPr lang="en-US" sz="1600" dirty="0" smtClean="0">
                <a:latin typeface="+mn-lt"/>
              </a:rPr>
              <a:t>	Is there external input into the review(s)?</a:t>
            </a:r>
            <a:endParaRPr lang="en-US" sz="1600" dirty="0">
              <a:latin typeface="+mn-lt"/>
            </a:endParaRPr>
          </a:p>
          <a:p>
            <a:pPr lvl="1">
              <a:spcBef>
                <a:spcPts val="0"/>
              </a:spcBef>
            </a:pPr>
            <a:r>
              <a:rPr lang="en-US" sz="1600" dirty="0">
                <a:latin typeface="+mn-lt"/>
              </a:rPr>
              <a:t>	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807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562600"/>
          </a:xfrm>
        </p:spPr>
        <p:txBody>
          <a:bodyPr>
            <a:normAutofit/>
          </a:bodyPr>
          <a:lstStyle/>
          <a:p>
            <a:r>
              <a:rPr lang="en-US" sz="2100" dirty="0" smtClean="0">
                <a:latin typeface="Impact" pitchFamily="34" charset="0"/>
              </a:rPr>
              <a:t>University resources</a:t>
            </a:r>
          </a:p>
          <a:p>
            <a:r>
              <a:rPr lang="en-US" sz="2100" dirty="0">
                <a:latin typeface="Impact" pitchFamily="34" charset="0"/>
              </a:rPr>
              <a:t>	</a:t>
            </a:r>
            <a:r>
              <a:rPr lang="en-US" sz="1600" dirty="0" smtClean="0">
                <a:latin typeface="+mn-lt"/>
              </a:rPr>
              <a:t>Center for Instructional Excellence (CIE)</a:t>
            </a:r>
          </a:p>
          <a:p>
            <a:r>
              <a:rPr lang="en-US" sz="1600" dirty="0">
                <a:latin typeface="+mn-lt"/>
              </a:rPr>
              <a:t>	</a:t>
            </a:r>
            <a:r>
              <a:rPr lang="en-US" sz="1600" dirty="0" smtClean="0">
                <a:latin typeface="+mn-lt"/>
              </a:rPr>
              <a:t>Research Orientation – Office of the Vice President for Research</a:t>
            </a:r>
          </a:p>
          <a:p>
            <a:r>
              <a:rPr lang="en-US" sz="1600" dirty="0">
                <a:latin typeface="+mn-lt"/>
              </a:rPr>
              <a:t>	</a:t>
            </a:r>
            <a:r>
              <a:rPr lang="en-US" sz="1600" dirty="0" smtClean="0">
                <a:latin typeface="+mn-lt"/>
              </a:rPr>
              <a:t>Faculty Fellowship for Study in a Second </a:t>
            </a:r>
            <a:r>
              <a:rPr lang="en-US" sz="1600" dirty="0">
                <a:latin typeface="+mn-lt"/>
              </a:rPr>
              <a:t>D</a:t>
            </a:r>
            <a:r>
              <a:rPr lang="en-US" sz="1600" dirty="0" smtClean="0">
                <a:latin typeface="+mn-lt"/>
              </a:rPr>
              <a:t>iscipline</a:t>
            </a:r>
          </a:p>
          <a:p>
            <a:r>
              <a:rPr lang="en-US" sz="1600" dirty="0">
                <a:latin typeface="+mn-lt"/>
              </a:rPr>
              <a:t>	</a:t>
            </a:r>
            <a:r>
              <a:rPr lang="en-US" sz="1600" dirty="0" smtClean="0">
                <a:latin typeface="+mn-lt"/>
              </a:rPr>
              <a:t>Butler Center for Leadership Excellence</a:t>
            </a:r>
          </a:p>
          <a:p>
            <a:r>
              <a:rPr lang="en-US" sz="1600" dirty="0">
                <a:latin typeface="+mn-lt"/>
              </a:rPr>
              <a:t>	</a:t>
            </a:r>
            <a:r>
              <a:rPr lang="en-US" sz="1600" dirty="0" smtClean="0">
                <a:latin typeface="+mn-lt"/>
              </a:rPr>
              <a:t>Conference for </a:t>
            </a:r>
            <a:r>
              <a:rPr lang="en-US" sz="1600" dirty="0" err="1" smtClean="0">
                <a:latin typeface="+mn-lt"/>
              </a:rPr>
              <a:t>Pretenure</a:t>
            </a:r>
            <a:r>
              <a:rPr lang="en-US" sz="1600" dirty="0" smtClean="0">
                <a:latin typeface="+mn-lt"/>
              </a:rPr>
              <a:t> Women</a:t>
            </a:r>
          </a:p>
          <a:p>
            <a:r>
              <a:rPr lang="en-US" sz="2100" dirty="0" smtClean="0">
                <a:latin typeface="Impact" pitchFamily="34" charset="0"/>
              </a:rPr>
              <a:t>Own the process!!</a:t>
            </a:r>
            <a:endParaRPr lang="en-US" sz="2100" dirty="0">
              <a:latin typeface="Impact" pitchFamily="34" charset="0"/>
            </a:endParaRPr>
          </a:p>
          <a:p>
            <a:r>
              <a:rPr lang="en-US" dirty="0"/>
              <a:t>	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sz="1600" dirty="0">
                <a:latin typeface="+mn-lt"/>
              </a:rPr>
              <a:t>	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574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Written Feedback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9158923"/>
              </p:ext>
            </p:extLst>
          </p:nvPr>
        </p:nvGraphicFramePr>
        <p:xfrm>
          <a:off x="609600" y="2133600"/>
          <a:ext cx="8229600" cy="32004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51217"/>
                <a:gridCol w="1213043"/>
                <a:gridCol w="4865340"/>
              </a:tblGrid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Category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Assessment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Comments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Discovery/Scholarship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Learning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Engagement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Citizenship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Administration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Awards/Recognition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Teamwork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5334000"/>
            <a:ext cx="1980029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571500" algn="l"/>
              </a:tabLst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E	=	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xceeds Expectations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571500" algn="l"/>
              </a:tabLst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O	=	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Meets 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bjectives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571500" algn="l"/>
              </a:tabLst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N	=	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eeds Improvement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571500" algn="l"/>
              </a:tabLst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N/A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	=	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ot 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pplicable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5715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9600" y="1143000"/>
            <a:ext cx="8220520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571500" algn="l"/>
              </a:tabLst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TO: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		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571500" algn="l"/>
              </a:tabLst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DATE: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		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571500" algn="l"/>
              </a:tabLst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RE:		Performance Assessment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571500" algn="l"/>
              </a:tabLst>
            </a:pP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571500" algn="l"/>
              </a:tabLs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This memorandum will serve as a written summary of your performance as reflected in the report submitted to me as well as our discussion.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5715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844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Evaluation - Research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8134475"/>
              </p:ext>
            </p:extLst>
          </p:nvPr>
        </p:nvGraphicFramePr>
        <p:xfrm>
          <a:off x="1363804" y="1447800"/>
          <a:ext cx="6416391" cy="45306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43825"/>
                <a:gridCol w="472566"/>
              </a:tblGrid>
              <a:tr h="225493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Discovery/Scholarship – Percent Effort _____%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26" marR="6302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7173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Grants (per grant)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Points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26" marR="63026" marT="0" marB="0"/>
                </a:tc>
              </a:tr>
              <a:tr h="177173">
                <a:tc gridSpan="2"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Extramural Grants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26" marR="6302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7173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Principal investigator with salary coverage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26" marR="63026" marT="0" marB="0"/>
                </a:tc>
              </a:tr>
              <a:tr h="177173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Principal investigator without salary coverage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26" marR="63026" marT="0" marB="0"/>
                </a:tc>
              </a:tr>
              <a:tr h="177173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Co-Investigator (or PI of subcontract) with salary coverage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26" marR="63026" marT="0" marB="0"/>
                </a:tc>
              </a:tr>
              <a:tr h="177173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Co-Investigator (or PI of subcontract) without salary coverage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26" marR="63026" marT="0" marB="0"/>
                </a:tc>
              </a:tr>
              <a:tr h="177173">
                <a:tc gridSpan="2"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Intramural Grants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26" marR="6302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7173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Principal investigator with salary coverage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26" marR="63026" marT="0" marB="0"/>
                </a:tc>
              </a:tr>
              <a:tr h="177173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Principal investigator without salary coverage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26" marR="63026" marT="0" marB="0"/>
                </a:tc>
              </a:tr>
              <a:tr h="177173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Co-Investigator (or PI of subcontract) with salary coverage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26" marR="63026" marT="0" marB="0"/>
                </a:tc>
              </a:tr>
              <a:tr h="177173">
                <a:tc>
                  <a:txBody>
                    <a:bodyPr/>
                    <a:lstStyle/>
                    <a:p>
                      <a:pPr marL="22860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Points (max 15)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26" marR="63026" marT="0" marB="0"/>
                </a:tc>
              </a:tr>
              <a:tr h="177173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Publications (per publication)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26" marR="6302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7173"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Tier 1 publication authorship or book author or editor of a book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26" marR="63026" marT="0" marB="0"/>
                </a:tc>
              </a:tr>
              <a:tr h="177173"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Tier 2 publication authorship or book chapter author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26" marR="63026" marT="0" marB="0"/>
                </a:tc>
              </a:tr>
              <a:tr h="177173"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Tier 3 publication authorship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26" marR="63026" marT="0" marB="0"/>
                </a:tc>
              </a:tr>
              <a:tr h="177173"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First or corresponding author on a Tier 1 or 2 publication (additional points per publication)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26" marR="63026" marT="0" marB="0"/>
                </a:tc>
              </a:tr>
              <a:tr h="17717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Points (max 15)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26" marR="63026" marT="0" marB="0"/>
                </a:tc>
              </a:tr>
              <a:tr h="177173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Presentations (per presentation)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26" marR="6302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7173"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Primary presenter, research/scholarship presentation (platform/poster) – International/national meeting 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26" marR="63026" marT="0" marB="0"/>
                </a:tc>
              </a:tr>
              <a:tr h="354346"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Non-primary presenter, research/scholarship presentation (platform/poster) – International/national meeting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26" marR="63026" marT="0" marB="0"/>
                </a:tc>
              </a:tr>
              <a:tr h="177173"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Primary presenter, research/scholarship presentation (platform/poster) – State/local meeting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26" marR="63026" marT="0" marB="0"/>
                </a:tc>
              </a:tr>
              <a:tr h="17717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Points (max 10)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26" marR="63026" marT="0" marB="0"/>
                </a:tc>
              </a:tr>
              <a:tr h="22549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Research Subtotal (max 40) _____ x _____ % =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26" marR="6302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368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Evaluation – Learning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9374672"/>
              </p:ext>
            </p:extLst>
          </p:nvPr>
        </p:nvGraphicFramePr>
        <p:xfrm>
          <a:off x="1700971" y="1371600"/>
          <a:ext cx="5742057" cy="4543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19156"/>
                <a:gridCol w="422901"/>
              </a:tblGrid>
              <a:tr h="20179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Learning – Percent Effort _____%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8553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Teaching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8553"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Lecture contact hours (per 5 hours actually presented, round appropriately) (0 for guest lecturers)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/>
                </a:tc>
              </a:tr>
              <a:tr h="158553">
                <a:tc gridSpan="2"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Laboratory sessions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8553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Laboratory session coordinator (per semester)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/>
                </a:tc>
              </a:tr>
              <a:tr h="158553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Laboratory session instructor (per semester)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/>
                </a:tc>
              </a:tr>
              <a:tr h="158553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Laboratory session co-instructor (per semester)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/>
                </a:tc>
              </a:tr>
              <a:tr h="158553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Laboratory sessions developed (per unique session)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/>
                </a:tc>
              </a:tr>
              <a:tr h="158553"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Core courses coordinated (per course)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9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/>
                </a:tc>
              </a:tr>
              <a:tr h="158553"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Elective courses coordinated (per course)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/>
                </a:tc>
              </a:tr>
              <a:tr h="158553">
                <a:tc>
                  <a:txBody>
                    <a:bodyPr/>
                    <a:lstStyle/>
                    <a:p>
                      <a:pPr marL="11430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Points (max 25)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/>
                </a:tc>
              </a:tr>
              <a:tr h="158553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Students 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8553">
                <a:tc gridSpan="2"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PharmD students precepted (per year)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8553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1-6 students 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/>
                </a:tc>
              </a:tr>
              <a:tr h="158553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7-12 students 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/>
                </a:tc>
              </a:tr>
              <a:tr h="158553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&gt;12 students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/>
                </a:tc>
              </a:tr>
              <a:tr h="158553"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PharmD projects coordinated (per project)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/>
                </a:tc>
              </a:tr>
              <a:tr h="158553"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Graduate student committee chair (per committee)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/>
                </a:tc>
              </a:tr>
              <a:tr h="158553"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Graduate student committee member (per committee)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/>
                </a:tc>
              </a:tr>
              <a:tr h="158553"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Fellowship program director (per program)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/>
                </a:tc>
              </a:tr>
              <a:tr h="158553"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Fellowship program committee member (per program)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/>
                </a:tc>
              </a:tr>
              <a:tr h="158553"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Residency program director (per program)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/>
                </a:tc>
              </a:tr>
              <a:tr h="158553">
                <a:tc gridSpan="2"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Residency/fellow rotations precepted (per year)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8553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1-6 rotations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/>
                </a:tc>
              </a:tr>
              <a:tr h="158553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7-12 rotations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/>
                </a:tc>
              </a:tr>
              <a:tr h="158553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&gt;12 rotations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/>
                </a:tc>
              </a:tr>
              <a:tr h="158553">
                <a:tc>
                  <a:txBody>
                    <a:bodyPr/>
                    <a:lstStyle/>
                    <a:p>
                      <a:pPr marL="22860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Points (max 15)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/>
                </a:tc>
              </a:tr>
              <a:tr h="201795">
                <a:tc>
                  <a:txBody>
                    <a:bodyPr/>
                    <a:lstStyle/>
                    <a:p>
                      <a:pPr marL="22860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Learning Subtotal (max 40) _____ x _____ % =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654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Case:  P&amp;T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599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Impact" pitchFamily="34" charset="0"/>
              </a:rPr>
              <a:t>Third year </a:t>
            </a:r>
            <a:r>
              <a:rPr lang="en-US" sz="2400" dirty="0" smtClean="0">
                <a:latin typeface="Impact" pitchFamily="34" charset="0"/>
              </a:rPr>
              <a:t>review</a:t>
            </a:r>
          </a:p>
          <a:p>
            <a:endParaRPr lang="en-US" sz="2400" dirty="0">
              <a:latin typeface="Impact" pitchFamily="34" charset="0"/>
            </a:endParaRPr>
          </a:p>
          <a:p>
            <a:r>
              <a:rPr lang="en-US" sz="2400" dirty="0" smtClean="0">
                <a:latin typeface="Impact" pitchFamily="34" charset="0"/>
              </a:rPr>
              <a:t>Effort:  35% teaching; 35% engagement (patient care); 30% research/scholarship</a:t>
            </a:r>
            <a:endParaRPr lang="en-US" sz="2400" dirty="0">
              <a:latin typeface="Impact" pitchFamily="34" charset="0"/>
            </a:endParaRPr>
          </a:p>
          <a:p>
            <a:endParaRPr lang="en-US" sz="1400" dirty="0" smtClean="0">
              <a:latin typeface="Impact" pitchFamily="34" charset="0"/>
            </a:endParaRPr>
          </a:p>
          <a:p>
            <a:r>
              <a:rPr lang="en-US" sz="2400" dirty="0" smtClean="0">
                <a:latin typeface="Impact" pitchFamily="34" charset="0"/>
              </a:rPr>
              <a:t>Teaching </a:t>
            </a:r>
            <a:r>
              <a:rPr lang="en-US" sz="2400" dirty="0">
                <a:latin typeface="Impact" pitchFamily="34" charset="0"/>
              </a:rPr>
              <a:t>evaluations </a:t>
            </a:r>
          </a:p>
          <a:p>
            <a:pPr lvl="1"/>
            <a:r>
              <a:rPr lang="en-US" sz="1800" dirty="0" smtClean="0">
                <a:latin typeface="+mj-lt"/>
              </a:rPr>
              <a:t>3.8-4.3 </a:t>
            </a:r>
            <a:r>
              <a:rPr lang="en-US" sz="1800" dirty="0">
                <a:latin typeface="+mj-lt"/>
              </a:rPr>
              <a:t>on 5 point scale</a:t>
            </a:r>
          </a:p>
          <a:p>
            <a:pPr lvl="1"/>
            <a:r>
              <a:rPr lang="en-US" sz="1800" dirty="0">
                <a:latin typeface="+mj-lt"/>
              </a:rPr>
              <a:t>Peer comparison range </a:t>
            </a:r>
            <a:r>
              <a:rPr lang="en-US" sz="1800" dirty="0" smtClean="0">
                <a:latin typeface="+mj-lt"/>
              </a:rPr>
              <a:t>3.5 – 4.8</a:t>
            </a:r>
            <a:endParaRPr lang="en-US" sz="1800" dirty="0">
              <a:latin typeface="+mj-lt"/>
            </a:endParaRPr>
          </a:p>
          <a:p>
            <a:endParaRPr lang="en-US" dirty="0" smtClean="0">
              <a:latin typeface="Impact" pitchFamily="34" charset="0"/>
            </a:endParaRPr>
          </a:p>
          <a:p>
            <a:r>
              <a:rPr lang="en-US" sz="2400" dirty="0" smtClean="0">
                <a:latin typeface="Impact" pitchFamily="34" charset="0"/>
              </a:rPr>
              <a:t>Extramural </a:t>
            </a:r>
            <a:r>
              <a:rPr lang="en-US" sz="2400" dirty="0">
                <a:latin typeface="Impact" pitchFamily="34" charset="0"/>
              </a:rPr>
              <a:t>contract funds 40% </a:t>
            </a:r>
            <a:r>
              <a:rPr lang="en-US" sz="2400" dirty="0" smtClean="0">
                <a:latin typeface="Impact" pitchFamily="34" charset="0"/>
              </a:rPr>
              <a:t>salary for patient care activities; no funded grants</a:t>
            </a:r>
            <a:endParaRPr lang="en-US" sz="2400" dirty="0">
              <a:latin typeface="Impact" pitchFamily="34" charset="0"/>
            </a:endParaRPr>
          </a:p>
          <a:p>
            <a:endParaRPr lang="en-US" dirty="0" smtClean="0">
              <a:latin typeface="Impact" pitchFamily="34" charset="0"/>
            </a:endParaRPr>
          </a:p>
          <a:p>
            <a:r>
              <a:rPr lang="en-US" sz="2400" dirty="0" smtClean="0">
                <a:latin typeface="Impact" pitchFamily="34" charset="0"/>
              </a:rPr>
              <a:t>Scholarship</a:t>
            </a:r>
            <a:endParaRPr lang="en-US" sz="2400" dirty="0">
              <a:latin typeface="Impact" pitchFamily="34" charset="0"/>
            </a:endParaRPr>
          </a:p>
          <a:p>
            <a:pPr lvl="1"/>
            <a:r>
              <a:rPr lang="en-US" sz="1800" dirty="0">
                <a:latin typeface="+mj-lt"/>
              </a:rPr>
              <a:t>Completely revamped core course syllabus</a:t>
            </a:r>
          </a:p>
          <a:p>
            <a:pPr lvl="1"/>
            <a:r>
              <a:rPr lang="en-US" sz="1800" dirty="0">
                <a:latin typeface="+mj-lt"/>
              </a:rPr>
              <a:t>No evidence of peer reviewed publications</a:t>
            </a:r>
          </a:p>
          <a:p>
            <a:endParaRPr lang="en-US" dirty="0" smtClean="0">
              <a:latin typeface="Impact" pitchFamily="34" charset="0"/>
            </a:endParaRPr>
          </a:p>
          <a:p>
            <a:r>
              <a:rPr lang="en-US" sz="2400" dirty="0" smtClean="0">
                <a:latin typeface="Impact" pitchFamily="34" charset="0"/>
              </a:rPr>
              <a:t>P&amp;T Feedback</a:t>
            </a:r>
          </a:p>
          <a:p>
            <a:pPr lvl="1"/>
            <a:r>
              <a:rPr lang="en-US" sz="1800" dirty="0" smtClean="0">
                <a:latin typeface="+mj-lt"/>
              </a:rPr>
              <a:t>Deficit in scholarly activity raises concerns regarding ability to succeed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42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Option 2_woline</Template>
  <TotalTime>791</TotalTime>
  <Words>1220</Words>
  <Application>Microsoft Macintosh PowerPoint</Application>
  <PresentationFormat>On-screen Show (4:3)</PresentationFormat>
  <Paragraphs>299</Paragraphs>
  <Slides>19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14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Custom Design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11_Custom Design</vt:lpstr>
      <vt:lpstr>12_Custom Design</vt:lpstr>
      <vt:lpstr>13_Custom Design</vt:lpstr>
      <vt:lpstr>Department Head Expectations</vt:lpstr>
      <vt:lpstr>Essentials</vt:lpstr>
      <vt:lpstr>Essentials</vt:lpstr>
      <vt:lpstr>Essentials</vt:lpstr>
      <vt:lpstr>Essentials</vt:lpstr>
      <vt:lpstr>Written Feedback</vt:lpstr>
      <vt:lpstr>Weighted Evaluation - Research</vt:lpstr>
      <vt:lpstr>Weighted Evaluation – Learning</vt:lpstr>
      <vt:lpstr>Case:  P&amp;T</vt:lpstr>
      <vt:lpstr>Tools to Facilitate Success </vt:lpstr>
      <vt:lpstr>Myers-Briggs Type Indicator (MBTI)</vt:lpstr>
      <vt:lpstr>MBTI: Personality Type</vt:lpstr>
      <vt:lpstr>StrengthFinders</vt:lpstr>
      <vt:lpstr>StrengthFinders: Themes</vt:lpstr>
      <vt:lpstr>DiSC Model of Human Behavior</vt:lpstr>
      <vt:lpstr>DiSC Classic</vt:lpstr>
      <vt:lpstr>Slide 17</vt:lpstr>
      <vt:lpstr>Introduction to the Styles</vt:lpstr>
      <vt:lpstr>Final Thoughts and 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StrengthFinders</dc:title>
  <dc:creator>Jonathan Weir</dc:creator>
  <cp:lastModifiedBy>aschrede</cp:lastModifiedBy>
  <cp:revision>112</cp:revision>
  <dcterms:created xsi:type="dcterms:W3CDTF">2012-11-07T15:19:39Z</dcterms:created>
  <dcterms:modified xsi:type="dcterms:W3CDTF">2012-11-07T15:19:58Z</dcterms:modified>
</cp:coreProperties>
</file>